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9"/>
  </p:notesMasterIdLst>
  <p:handoutMasterIdLst>
    <p:handoutMasterId r:id="rId10"/>
  </p:handoutMasterIdLst>
  <p:sldIdLst>
    <p:sldId id="267" r:id="rId2"/>
    <p:sldId id="268" r:id="rId3"/>
    <p:sldId id="269" r:id="rId4"/>
    <p:sldId id="270" r:id="rId5"/>
    <p:sldId id="273" r:id="rId6"/>
    <p:sldId id="271" r:id="rId7"/>
    <p:sldId id="27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5" autoAdjust="0"/>
    <p:restoredTop sz="94660"/>
  </p:normalViewPr>
  <p:slideViewPr>
    <p:cSldViewPr snapToGrid="0" showGuides="1">
      <p:cViewPr varScale="1">
        <p:scale>
          <a:sx n="99" d="100"/>
          <a:sy n="99" d="100"/>
        </p:scale>
        <p:origin x="106" y="1334"/>
      </p:cViewPr>
      <p:guideLst>
        <p:guide orient="horz" pos="2160"/>
        <p:guide pos="3817"/>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howGuides="1">
      <p:cViewPr varScale="1">
        <p:scale>
          <a:sx n="88" d="100"/>
          <a:sy n="88" d="100"/>
        </p:scale>
        <p:origin x="382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a:extLst>
              <a:ext uri="{FF2B5EF4-FFF2-40B4-BE49-F238E27FC236}">
                <a16:creationId xmlns:a16="http://schemas.microsoft.com/office/drawing/2014/main" id="{53AC735E-C43C-4D01-93C0-ABE7977CF9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Zástupný symbol pro datum 2">
            <a:extLst>
              <a:ext uri="{FF2B5EF4-FFF2-40B4-BE49-F238E27FC236}">
                <a16:creationId xmlns:a16="http://schemas.microsoft.com/office/drawing/2014/main" id="{066E3C2C-A1EB-4CC2-887E-4AE3C357282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340D9B5-1E36-4EA1-B5A9-97D4A1DFC453}" type="datetimeFigureOut">
              <a:rPr lang="en-US" smtClean="0"/>
              <a:t>2/19/2026</a:t>
            </a:fld>
            <a:endParaRPr lang="en-US"/>
          </a:p>
        </p:txBody>
      </p:sp>
      <p:sp>
        <p:nvSpPr>
          <p:cNvPr id="4" name="Zástupný symbol pro zápatí 3">
            <a:extLst>
              <a:ext uri="{FF2B5EF4-FFF2-40B4-BE49-F238E27FC236}">
                <a16:creationId xmlns:a16="http://schemas.microsoft.com/office/drawing/2014/main" id="{99443598-C656-474E-A800-030786B4D6A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Zástupný symbol pro číslo snímku 4">
            <a:extLst>
              <a:ext uri="{FF2B5EF4-FFF2-40B4-BE49-F238E27FC236}">
                <a16:creationId xmlns:a16="http://schemas.microsoft.com/office/drawing/2014/main" id="{0B57D51C-DFE9-4A77-B984-5DC9007BEF7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DDF275-EA46-43C9-9E87-BDA7D069FBB0}" type="slidenum">
              <a:rPr lang="en-US" smtClean="0"/>
              <a:t>‹#›</a:t>
            </a:fld>
            <a:endParaRPr lang="en-US" dirty="0"/>
          </a:p>
        </p:txBody>
      </p:sp>
    </p:spTree>
    <p:extLst>
      <p:ext uri="{BB962C8B-B14F-4D97-AF65-F5344CB8AC3E}">
        <p14:creationId xmlns:p14="http://schemas.microsoft.com/office/powerpoint/2010/main" val="37551011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A14E08-F3EE-4433-A1D4-6215A5ED406B}" type="datetimeFigureOut">
              <a:rPr lang="en-US" smtClean="0"/>
              <a:t>2/19/2026</a:t>
            </a:fld>
            <a:endParaRPr lang="en-US"/>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en-US"/>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F6F9B1-6072-42F8-BDF2-7AAA2AE22DF7}" type="slidenum">
              <a:rPr lang="en-US" smtClean="0"/>
              <a:t>‹#›</a:t>
            </a:fld>
            <a:endParaRPr lang="en-US"/>
          </a:p>
        </p:txBody>
      </p:sp>
    </p:spTree>
    <p:extLst>
      <p:ext uri="{BB962C8B-B14F-4D97-AF65-F5344CB8AC3E}">
        <p14:creationId xmlns:p14="http://schemas.microsoft.com/office/powerpoint/2010/main" val="2179624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 nadpisem">
    <p:bg>
      <p:bgPr>
        <a:gradFill flip="none" rotWithShape="1">
          <a:gsLst>
            <a:gs pos="0">
              <a:schemeClr val="accent3">
                <a:lumMod val="0"/>
                <a:lumOff val="100000"/>
              </a:schemeClr>
            </a:gs>
            <a:gs pos="32000">
              <a:schemeClr val="accent3">
                <a:lumMod val="0"/>
                <a:lumOff val="100000"/>
              </a:schemeClr>
            </a:gs>
            <a:gs pos="100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D16F5A8-EFFF-48CD-AEF3-B429FADC6E1C}"/>
              </a:ext>
            </a:extLst>
          </p:cNvPr>
          <p:cNvSpPr>
            <a:spLocks noGrp="1"/>
          </p:cNvSpPr>
          <p:nvPr>
            <p:ph type="title"/>
          </p:nvPr>
        </p:nvSpPr>
        <p:spPr>
          <a:xfrm>
            <a:off x="0" y="0"/>
            <a:ext cx="12192000" cy="669303"/>
          </a:xfrm>
          <a:prstGeom prst="rect">
            <a:avLst/>
          </a:prstGeom>
          <a:gradFill>
            <a:gsLst>
              <a:gs pos="0">
                <a:schemeClr val="accent4">
                  <a:lumMod val="20000"/>
                  <a:lumOff val="80000"/>
                </a:schemeClr>
              </a:gs>
              <a:gs pos="0">
                <a:schemeClr val="accent4">
                  <a:lumMod val="20000"/>
                  <a:lumOff val="80000"/>
                </a:schemeClr>
              </a:gs>
              <a:gs pos="100000">
                <a:schemeClr val="accent6">
                  <a:lumMod val="40000"/>
                  <a:lumOff val="60000"/>
                </a:schemeClr>
              </a:gs>
            </a:gsLst>
            <a:path path="circle">
              <a:fillToRect l="50000" t="-80000" r="50000" b="180000"/>
            </a:path>
          </a:gradFill>
        </p:spPr>
        <p:txBody>
          <a:bodyPr anchor="ctr" anchorCtr="1"/>
          <a:lstStyle>
            <a:lvl1pPr>
              <a:defRPr sz="2800" b="1">
                <a:effectLst>
                  <a:outerShdw blurRad="38100" dist="38100" dir="2700000" algn="tl">
                    <a:srgbClr val="000000">
                      <a:alpha val="43137"/>
                    </a:srgbClr>
                  </a:outerShdw>
                </a:effectLst>
              </a:defRPr>
            </a:lvl1pPr>
          </a:lstStyle>
          <a:p>
            <a:r>
              <a:rPr lang="cs-CZ" dirty="0"/>
              <a:t>Kliknutím lze upravit styl.</a:t>
            </a:r>
            <a:endParaRPr lang="en-US" dirty="0"/>
          </a:p>
        </p:txBody>
      </p:sp>
    </p:spTree>
    <p:extLst>
      <p:ext uri="{BB962C8B-B14F-4D97-AF65-F5344CB8AC3E}">
        <p14:creationId xmlns:p14="http://schemas.microsoft.com/office/powerpoint/2010/main" val="580305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azdný">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084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730658"/>
      </p:ext>
    </p:extLst>
  </p:cSld>
  <p:clrMap bg1="lt1" tx1="dk1" bg2="lt2" tx2="dk2" accent1="accent1" accent2="accent2" accent3="accent3" accent4="accent4" accent5="accent5" accent6="accent6" hlink="hlink" folHlink="folHlink"/>
  <p:sldLayoutIdLst>
    <p:sldLayoutId id="2147483663" r:id="rId1"/>
    <p:sldLayoutId id="2147483651" r:id="rId2"/>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C04799-45C5-CF7F-280E-75AA8353FF41}"/>
              </a:ext>
            </a:extLst>
          </p:cNvPr>
          <p:cNvSpPr txBox="1"/>
          <p:nvPr/>
        </p:nvSpPr>
        <p:spPr>
          <a:xfrm>
            <a:off x="473248" y="360947"/>
            <a:ext cx="9705467" cy="646331"/>
          </a:xfrm>
          <a:prstGeom prst="rect">
            <a:avLst/>
          </a:prstGeom>
          <a:noFill/>
        </p:spPr>
        <p:txBody>
          <a:bodyPr wrap="square" rtlCol="0">
            <a:spAutoFit/>
          </a:bodyPr>
          <a:lstStyle/>
          <a:p>
            <a:pPr marL="342900" lvl="0" indent="-342900">
              <a:buFont typeface="+mj-lt"/>
              <a:buAutoNum type="arabicPeriod"/>
            </a:pPr>
            <a:r>
              <a:rPr lang="en-US" dirty="0"/>
              <a:t>Start Jana2020 with the structure “Zn” attached in the directory</a:t>
            </a:r>
            <a:endParaRPr lang="cs-CZ" dirty="0"/>
          </a:p>
          <a:p>
            <a:pPr marL="342900" indent="-342900">
              <a:buFont typeface="+mj-lt"/>
              <a:buAutoNum type="arabicPeriod"/>
            </a:pPr>
            <a:r>
              <a:rPr lang="en-US" dirty="0"/>
              <a:t>Change the focus to JanaDraw</a:t>
            </a:r>
          </a:p>
        </p:txBody>
      </p:sp>
      <p:pic>
        <p:nvPicPr>
          <p:cNvPr id="5" name="Picture 4">
            <a:extLst>
              <a:ext uri="{FF2B5EF4-FFF2-40B4-BE49-F238E27FC236}">
                <a16:creationId xmlns:a16="http://schemas.microsoft.com/office/drawing/2014/main" id="{2CA743B8-6670-3AA9-698C-A6699D86E1AE}"/>
              </a:ext>
            </a:extLst>
          </p:cNvPr>
          <p:cNvPicPr>
            <a:picLocks noChangeAspect="1"/>
          </p:cNvPicPr>
          <p:nvPr/>
        </p:nvPicPr>
        <p:blipFill>
          <a:blip r:embed="rId2"/>
          <a:stretch>
            <a:fillRect/>
          </a:stretch>
        </p:blipFill>
        <p:spPr>
          <a:xfrm>
            <a:off x="3788945" y="684112"/>
            <a:ext cx="1031708" cy="332809"/>
          </a:xfrm>
          <a:prstGeom prst="rect">
            <a:avLst/>
          </a:prstGeom>
        </p:spPr>
      </p:pic>
      <p:cxnSp>
        <p:nvCxnSpPr>
          <p:cNvPr id="7" name="Straight Arrow Connector 6">
            <a:extLst>
              <a:ext uri="{FF2B5EF4-FFF2-40B4-BE49-F238E27FC236}">
                <a16:creationId xmlns:a16="http://schemas.microsoft.com/office/drawing/2014/main" id="{B4FDA046-55F4-5099-0F48-E4EB77F052D0}"/>
              </a:ext>
            </a:extLst>
          </p:cNvPr>
          <p:cNvCxnSpPr>
            <a:cxnSpLocks/>
            <a:endCxn id="5" idx="2"/>
          </p:cNvCxnSpPr>
          <p:nvPr/>
        </p:nvCxnSpPr>
        <p:spPr>
          <a:xfrm flipH="1" flipV="1">
            <a:off x="4304799" y="1016921"/>
            <a:ext cx="515854" cy="2183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A417ADA7-16E5-E1E8-E49A-7938EBAFB13A}"/>
              </a:ext>
            </a:extLst>
          </p:cNvPr>
          <p:cNvPicPr>
            <a:picLocks noChangeAspect="1"/>
          </p:cNvPicPr>
          <p:nvPr/>
        </p:nvPicPr>
        <p:blipFill>
          <a:blip r:embed="rId3"/>
          <a:stretch>
            <a:fillRect/>
          </a:stretch>
        </p:blipFill>
        <p:spPr>
          <a:xfrm>
            <a:off x="2499137" y="1586344"/>
            <a:ext cx="6025745" cy="4910709"/>
          </a:xfrm>
          <a:prstGeom prst="rect">
            <a:avLst/>
          </a:prstGeom>
        </p:spPr>
      </p:pic>
    </p:spTree>
    <p:extLst>
      <p:ext uri="{BB962C8B-B14F-4D97-AF65-F5344CB8AC3E}">
        <p14:creationId xmlns:p14="http://schemas.microsoft.com/office/powerpoint/2010/main" val="2840379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3C2BA5-91C1-1777-3E7B-04EE929EA6B2}"/>
              </a:ext>
            </a:extLst>
          </p:cNvPr>
          <p:cNvSpPr txBox="1"/>
          <p:nvPr/>
        </p:nvSpPr>
        <p:spPr>
          <a:xfrm>
            <a:off x="296779" y="256674"/>
            <a:ext cx="11534274" cy="369332"/>
          </a:xfrm>
          <a:prstGeom prst="rect">
            <a:avLst/>
          </a:prstGeom>
          <a:noFill/>
        </p:spPr>
        <p:txBody>
          <a:bodyPr wrap="square" rtlCol="0">
            <a:spAutoFit/>
          </a:bodyPr>
          <a:lstStyle/>
          <a:p>
            <a:r>
              <a:rPr lang="en-US" dirty="0"/>
              <a:t>.	</a:t>
            </a:r>
          </a:p>
        </p:txBody>
      </p:sp>
      <p:sp>
        <p:nvSpPr>
          <p:cNvPr id="3" name="TextBox 2">
            <a:extLst>
              <a:ext uri="{FF2B5EF4-FFF2-40B4-BE49-F238E27FC236}">
                <a16:creationId xmlns:a16="http://schemas.microsoft.com/office/drawing/2014/main" id="{3AE5424D-5E84-AD4B-E804-F1E86C00C5FB}"/>
              </a:ext>
            </a:extLst>
          </p:cNvPr>
          <p:cNvSpPr txBox="1"/>
          <p:nvPr/>
        </p:nvSpPr>
        <p:spPr>
          <a:xfrm>
            <a:off x="473248" y="360947"/>
            <a:ext cx="11187810" cy="646331"/>
          </a:xfrm>
          <a:prstGeom prst="rect">
            <a:avLst/>
          </a:prstGeom>
          <a:noFill/>
        </p:spPr>
        <p:txBody>
          <a:bodyPr wrap="square" rtlCol="0">
            <a:spAutoFit/>
          </a:bodyPr>
          <a:lstStyle/>
          <a:p>
            <a:pPr marL="342900" lvl="0" indent="-342900">
              <a:buFont typeface="+mj-lt"/>
              <a:buAutoNum type="arabicPeriod" startAt="3"/>
            </a:pPr>
            <a:r>
              <a:rPr lang="en-US" dirty="0"/>
              <a:t>With the right mouse button, drag and move the green rectangle to select a group of atoms. Black rectangles highlight the selected atoms.</a:t>
            </a:r>
            <a:r>
              <a:rPr lang="cs-CZ" dirty="0"/>
              <a:t> </a:t>
            </a:r>
            <a:r>
              <a:rPr lang="cs-CZ" dirty="0" err="1"/>
              <a:t>The</a:t>
            </a:r>
            <a:r>
              <a:rPr lang="cs-CZ" dirty="0"/>
              <a:t> </a:t>
            </a:r>
            <a:r>
              <a:rPr lang="cs-CZ" dirty="0" err="1"/>
              <a:t>following</a:t>
            </a:r>
            <a:r>
              <a:rPr lang="cs-CZ" dirty="0"/>
              <a:t> video </a:t>
            </a:r>
            <a:r>
              <a:rPr lang="en-GB" dirty="0"/>
              <a:t>demonstrates the program’s correct behaviour</a:t>
            </a:r>
            <a:r>
              <a:rPr lang="cs-CZ" dirty="0"/>
              <a:t>. </a:t>
            </a:r>
          </a:p>
        </p:txBody>
      </p:sp>
      <p:pic>
        <p:nvPicPr>
          <p:cNvPr id="5" name="ScreenHunter 03">
            <a:hlinkClick r:id="" action="ppaction://media"/>
            <a:extLst>
              <a:ext uri="{FF2B5EF4-FFF2-40B4-BE49-F238E27FC236}">
                <a16:creationId xmlns:a16="http://schemas.microsoft.com/office/drawing/2014/main" id="{43FC234D-1150-4DF2-915F-414D1715F99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064974" y="1394990"/>
            <a:ext cx="5643922" cy="4688797"/>
          </a:xfrm>
          <a:prstGeom prst="rect">
            <a:avLst/>
          </a:prstGeom>
        </p:spPr>
      </p:pic>
    </p:spTree>
    <p:extLst>
      <p:ext uri="{BB962C8B-B14F-4D97-AF65-F5344CB8AC3E}">
        <p14:creationId xmlns:p14="http://schemas.microsoft.com/office/powerpoint/2010/main" val="1078471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eenHunter 04">
            <a:hlinkClick r:id="" action="ppaction://media"/>
            <a:extLst>
              <a:ext uri="{FF2B5EF4-FFF2-40B4-BE49-F238E27FC236}">
                <a16:creationId xmlns:a16="http://schemas.microsoft.com/office/drawing/2014/main" id="{E290B250-6A37-36C0-E2B3-ADA0ABADC5E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02333" y="1525499"/>
            <a:ext cx="5600698" cy="4655574"/>
          </a:xfrm>
          <a:prstGeom prst="rect">
            <a:avLst/>
          </a:prstGeom>
        </p:spPr>
      </p:pic>
      <p:sp>
        <p:nvSpPr>
          <p:cNvPr id="3" name="TextBox 2">
            <a:extLst>
              <a:ext uri="{FF2B5EF4-FFF2-40B4-BE49-F238E27FC236}">
                <a16:creationId xmlns:a16="http://schemas.microsoft.com/office/drawing/2014/main" id="{414BFAA6-5598-30C4-B2BC-5AEBFEDB974A}"/>
              </a:ext>
            </a:extLst>
          </p:cNvPr>
          <p:cNvSpPr txBox="1"/>
          <p:nvPr/>
        </p:nvSpPr>
        <p:spPr>
          <a:xfrm>
            <a:off x="473248" y="360947"/>
            <a:ext cx="11187810" cy="646331"/>
          </a:xfrm>
          <a:prstGeom prst="rect">
            <a:avLst/>
          </a:prstGeom>
          <a:noFill/>
        </p:spPr>
        <p:txBody>
          <a:bodyPr wrap="square" rtlCol="0">
            <a:spAutoFit/>
          </a:bodyPr>
          <a:lstStyle/>
          <a:p>
            <a:pPr marL="342900" lvl="0" indent="-342900">
              <a:buFont typeface="+mj-lt"/>
              <a:buAutoNum type="arabicPeriod" startAt="4"/>
            </a:pPr>
            <a:r>
              <a:rPr lang="en-US" dirty="0"/>
              <a:t>Refresh the selection by clicking the left button and redo the selection. Then press </a:t>
            </a:r>
            <a:r>
              <a:rPr lang="en-US" dirty="0" err="1"/>
              <a:t>Ctrl+I</a:t>
            </a:r>
            <a:r>
              <a:rPr lang="en-US" dirty="0"/>
              <a:t> to invert the selection. Repeat it several times. </a:t>
            </a:r>
            <a:r>
              <a:rPr lang="cs-CZ" dirty="0" err="1"/>
              <a:t>The</a:t>
            </a:r>
            <a:r>
              <a:rPr lang="cs-CZ" dirty="0"/>
              <a:t> </a:t>
            </a:r>
            <a:r>
              <a:rPr lang="cs-CZ" dirty="0" err="1"/>
              <a:t>following</a:t>
            </a:r>
            <a:r>
              <a:rPr lang="cs-CZ" dirty="0"/>
              <a:t> video </a:t>
            </a:r>
            <a:r>
              <a:rPr lang="en-GB" dirty="0"/>
              <a:t>demonstrates the program’s correct behaviour</a:t>
            </a:r>
            <a:r>
              <a:rPr lang="cs-CZ" dirty="0"/>
              <a:t>. </a:t>
            </a:r>
          </a:p>
        </p:txBody>
      </p:sp>
    </p:spTree>
    <p:extLst>
      <p:ext uri="{BB962C8B-B14F-4D97-AF65-F5344CB8AC3E}">
        <p14:creationId xmlns:p14="http://schemas.microsoft.com/office/powerpoint/2010/main" val="3028354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263C7-47F0-0938-F0F1-0B34CA2F34A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D31A307-2501-BF3E-E823-DD1BB27212D1}"/>
              </a:ext>
            </a:extLst>
          </p:cNvPr>
          <p:cNvSpPr txBox="1"/>
          <p:nvPr/>
        </p:nvSpPr>
        <p:spPr>
          <a:xfrm>
            <a:off x="473248" y="360947"/>
            <a:ext cx="11187810" cy="923330"/>
          </a:xfrm>
          <a:prstGeom prst="rect">
            <a:avLst/>
          </a:prstGeom>
          <a:noFill/>
        </p:spPr>
        <p:txBody>
          <a:bodyPr wrap="square" rtlCol="0">
            <a:spAutoFit/>
          </a:bodyPr>
          <a:lstStyle/>
          <a:p>
            <a:pPr marL="342900" lvl="0" indent="-342900">
              <a:buFont typeface="+mj-lt"/>
              <a:buAutoNum type="arabicPeriod" startAt="5"/>
            </a:pPr>
            <a:r>
              <a:rPr lang="en-US" dirty="0"/>
              <a:t>Refresh the previous selection by clicking the left button. Press the button      at the bottom toolbar to visualize the atomic labels. Then rotate the figure with the pressed left mouse button around the general direction. The labels should disappear, and after releasing the left mouse button, they should reappear.   </a:t>
            </a:r>
            <a:endParaRPr lang="cs-CZ" dirty="0"/>
          </a:p>
        </p:txBody>
      </p:sp>
      <p:pic>
        <p:nvPicPr>
          <p:cNvPr id="5" name="Picture 4">
            <a:extLst>
              <a:ext uri="{FF2B5EF4-FFF2-40B4-BE49-F238E27FC236}">
                <a16:creationId xmlns:a16="http://schemas.microsoft.com/office/drawing/2014/main" id="{F8C921A0-51E8-772C-D151-25DECE251CCF}"/>
              </a:ext>
            </a:extLst>
          </p:cNvPr>
          <p:cNvPicPr>
            <a:picLocks noChangeAspect="1"/>
          </p:cNvPicPr>
          <p:nvPr/>
        </p:nvPicPr>
        <p:blipFill>
          <a:blip r:embed="rId4"/>
          <a:stretch>
            <a:fillRect/>
          </a:stretch>
        </p:blipFill>
        <p:spPr>
          <a:xfrm>
            <a:off x="7754234" y="429138"/>
            <a:ext cx="274717" cy="274717"/>
          </a:xfrm>
          <a:prstGeom prst="rect">
            <a:avLst/>
          </a:prstGeom>
        </p:spPr>
      </p:pic>
      <p:pic>
        <p:nvPicPr>
          <p:cNvPr id="6" name="ScreenHunter 05">
            <a:hlinkClick r:id="" action="ppaction://media"/>
            <a:extLst>
              <a:ext uri="{FF2B5EF4-FFF2-40B4-BE49-F238E27FC236}">
                <a16:creationId xmlns:a16="http://schemas.microsoft.com/office/drawing/2014/main" id="{F0168D96-FF93-A1A0-167D-3CCE15F891F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103296" y="1527998"/>
            <a:ext cx="5985407" cy="4900864"/>
          </a:xfrm>
          <a:prstGeom prst="rect">
            <a:avLst/>
          </a:prstGeom>
        </p:spPr>
      </p:pic>
    </p:spTree>
    <p:extLst>
      <p:ext uri="{BB962C8B-B14F-4D97-AF65-F5344CB8AC3E}">
        <p14:creationId xmlns:p14="http://schemas.microsoft.com/office/powerpoint/2010/main" val="421901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A29EA7-D28A-24FB-2014-200C8EE91F0F}"/>
              </a:ext>
            </a:extLst>
          </p:cNvPr>
          <p:cNvSpPr txBox="1"/>
          <p:nvPr/>
        </p:nvSpPr>
        <p:spPr>
          <a:xfrm>
            <a:off x="473248" y="360947"/>
            <a:ext cx="11187810" cy="2031325"/>
          </a:xfrm>
          <a:prstGeom prst="rect">
            <a:avLst/>
          </a:prstGeom>
          <a:noFill/>
        </p:spPr>
        <p:txBody>
          <a:bodyPr wrap="square" rtlCol="0">
            <a:spAutoFit/>
          </a:bodyPr>
          <a:lstStyle/>
          <a:p>
            <a:pPr lvl="0"/>
            <a:r>
              <a:rPr lang="en-GB" dirty="0"/>
              <a:t>In some cases, the program’s behaviour is different. Some users cannot see the selection rectangles or atom labels. </a:t>
            </a:r>
          </a:p>
          <a:p>
            <a:pPr lvl="0"/>
            <a:endParaRPr lang="en-GB" dirty="0"/>
          </a:p>
          <a:p>
            <a:pPr lvl="0"/>
            <a:r>
              <a:rPr lang="en-GB" dirty="0"/>
              <a:t>Such problems are usually caused by the graphics card’s settings. </a:t>
            </a:r>
          </a:p>
          <a:p>
            <a:pPr lvl="0"/>
            <a:endParaRPr lang="en-GB" dirty="0"/>
          </a:p>
          <a:p>
            <a:pPr lvl="0"/>
            <a:r>
              <a:rPr lang="en-GB" dirty="0"/>
              <a:t>In the next two slides, we show what helped with AMD computers and with Nvidia graphics. </a:t>
            </a:r>
          </a:p>
          <a:p>
            <a:pPr lvl="0"/>
            <a:endParaRPr lang="en-GB" dirty="0"/>
          </a:p>
          <a:p>
            <a:pPr lvl="0"/>
            <a:r>
              <a:rPr lang="en-GB" dirty="0"/>
              <a:t>We would be grateful for any feedback or advice on how to further improve this document. </a:t>
            </a:r>
            <a:endParaRPr lang="cs-CZ" dirty="0"/>
          </a:p>
        </p:txBody>
      </p:sp>
    </p:spTree>
    <p:extLst>
      <p:ext uri="{BB962C8B-B14F-4D97-AF65-F5344CB8AC3E}">
        <p14:creationId xmlns:p14="http://schemas.microsoft.com/office/powerpoint/2010/main" val="3623323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F3A9D18-CC57-4570-5A86-F195FB764AF9}"/>
              </a:ext>
            </a:extLst>
          </p:cNvPr>
          <p:cNvSpPr txBox="1"/>
          <p:nvPr/>
        </p:nvSpPr>
        <p:spPr>
          <a:xfrm>
            <a:off x="590077" y="449179"/>
            <a:ext cx="11718758" cy="369332"/>
          </a:xfrm>
          <a:prstGeom prst="rect">
            <a:avLst/>
          </a:prstGeom>
          <a:noFill/>
        </p:spPr>
        <p:txBody>
          <a:bodyPr wrap="square" rtlCol="0">
            <a:spAutoFit/>
          </a:bodyPr>
          <a:lstStyle/>
          <a:p>
            <a:pPr lvl="0"/>
            <a:r>
              <a:rPr lang="en-US" dirty="0"/>
              <a:t>Possible solution for AMD processor – we demonstrate how to resolve the issue with atom selection.</a:t>
            </a:r>
            <a:endParaRPr lang="cs-CZ" dirty="0"/>
          </a:p>
        </p:txBody>
      </p:sp>
      <p:pic>
        <p:nvPicPr>
          <p:cNvPr id="3" name="ScreenHunter 08">
            <a:hlinkClick r:id="" action="ppaction://media"/>
            <a:extLst>
              <a:ext uri="{FF2B5EF4-FFF2-40B4-BE49-F238E27FC236}">
                <a16:creationId xmlns:a16="http://schemas.microsoft.com/office/drawing/2014/main" id="{8DBD2A8A-2ED5-CB8B-0056-0EC6A3BE69B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56852" y="911213"/>
            <a:ext cx="9143590" cy="5497608"/>
          </a:xfrm>
          <a:prstGeom prst="rect">
            <a:avLst/>
          </a:prstGeom>
        </p:spPr>
      </p:pic>
    </p:spTree>
    <p:extLst>
      <p:ext uri="{BB962C8B-B14F-4D97-AF65-F5344CB8AC3E}">
        <p14:creationId xmlns:p14="http://schemas.microsoft.com/office/powerpoint/2010/main" val="271508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ek 1">
            <a:extLst>
              <a:ext uri="{FF2B5EF4-FFF2-40B4-BE49-F238E27FC236}">
                <a16:creationId xmlns:a16="http://schemas.microsoft.com/office/drawing/2014/main" id="{A16CD0A6-4CA3-B848-9A75-9364A27C5628}"/>
              </a:ext>
            </a:extLst>
          </p:cNvPr>
          <p:cNvPicPr>
            <a:picLocks noChangeAspect="1"/>
          </p:cNvPicPr>
          <p:nvPr/>
        </p:nvPicPr>
        <p:blipFill>
          <a:blip r:embed="rId2"/>
          <a:stretch>
            <a:fillRect/>
          </a:stretch>
        </p:blipFill>
        <p:spPr>
          <a:xfrm>
            <a:off x="3128962" y="1585912"/>
            <a:ext cx="5934075" cy="3686175"/>
          </a:xfrm>
          <a:prstGeom prst="rect">
            <a:avLst/>
          </a:prstGeom>
        </p:spPr>
      </p:pic>
      <p:sp>
        <p:nvSpPr>
          <p:cNvPr id="4" name="TextovéPole 3">
            <a:extLst>
              <a:ext uri="{FF2B5EF4-FFF2-40B4-BE49-F238E27FC236}">
                <a16:creationId xmlns:a16="http://schemas.microsoft.com/office/drawing/2014/main" id="{B9D923C2-B471-3DB3-F65D-56D3FDDD31FC}"/>
              </a:ext>
            </a:extLst>
          </p:cNvPr>
          <p:cNvSpPr txBox="1"/>
          <p:nvPr/>
        </p:nvSpPr>
        <p:spPr>
          <a:xfrm>
            <a:off x="562873" y="527013"/>
            <a:ext cx="6812711" cy="369332"/>
          </a:xfrm>
          <a:prstGeom prst="rect">
            <a:avLst/>
          </a:prstGeom>
          <a:noFill/>
        </p:spPr>
        <p:txBody>
          <a:bodyPr wrap="square">
            <a:spAutoFit/>
          </a:bodyPr>
          <a:lstStyle/>
          <a:p>
            <a:r>
              <a:rPr lang="en-US" dirty="0"/>
              <a:t>Possible solution for the graphics cards driven by the NVIDIA driver</a:t>
            </a:r>
            <a:endParaRPr lang="cs-CZ" dirty="0"/>
          </a:p>
        </p:txBody>
      </p:sp>
      <p:cxnSp>
        <p:nvCxnSpPr>
          <p:cNvPr id="6" name="Přímá spojnice se šipkou 5">
            <a:extLst>
              <a:ext uri="{FF2B5EF4-FFF2-40B4-BE49-F238E27FC236}">
                <a16:creationId xmlns:a16="http://schemas.microsoft.com/office/drawing/2014/main" id="{34DBAC8B-C696-5856-119A-D502A584AC41}"/>
              </a:ext>
            </a:extLst>
          </p:cNvPr>
          <p:cNvCxnSpPr/>
          <p:nvPr/>
        </p:nvCxnSpPr>
        <p:spPr>
          <a:xfrm flipV="1">
            <a:off x="2035834" y="2389517"/>
            <a:ext cx="1276709" cy="3019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Přímá spojnice se šipkou 6">
            <a:extLst>
              <a:ext uri="{FF2B5EF4-FFF2-40B4-BE49-F238E27FC236}">
                <a16:creationId xmlns:a16="http://schemas.microsoft.com/office/drawing/2014/main" id="{18D6AF0C-77E0-B8E7-B832-FB0EF6787036}"/>
              </a:ext>
            </a:extLst>
          </p:cNvPr>
          <p:cNvCxnSpPr>
            <a:cxnSpLocks/>
          </p:cNvCxnSpPr>
          <p:nvPr/>
        </p:nvCxnSpPr>
        <p:spPr>
          <a:xfrm flipH="1">
            <a:off x="6095999" y="3991155"/>
            <a:ext cx="216810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9053612"/>
      </p:ext>
    </p:extLst>
  </p:cSld>
  <p:clrMapOvr>
    <a:masterClrMapping/>
  </p:clrMapOvr>
</p:sld>
</file>

<file path=ppt/theme/theme1.xml><?xml version="1.0" encoding="utf-8"?>
<a:theme xmlns:a="http://schemas.openxmlformats.org/drawingml/2006/main" name="Vlastní návr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3177</TotalTime>
  <Words>241</Words>
  <Application>Microsoft Office PowerPoint</Application>
  <PresentationFormat>Widescreen</PresentationFormat>
  <Paragraphs>15</Paragraphs>
  <Slides>7</Slides>
  <Notes>0</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Vlastní návrh</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Vasek</dc:creator>
  <cp:lastModifiedBy>Michal Dušek</cp:lastModifiedBy>
  <cp:revision>155</cp:revision>
  <dcterms:created xsi:type="dcterms:W3CDTF">2020-09-30T08:07:28Z</dcterms:created>
  <dcterms:modified xsi:type="dcterms:W3CDTF">2026-02-19T16:08:19Z</dcterms:modified>
</cp:coreProperties>
</file>